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3" r:id="rId4"/>
    <p:sldId id="262" r:id="rId5"/>
    <p:sldId id="261" r:id="rId6"/>
    <p:sldId id="268" r:id="rId7"/>
    <p:sldId id="271" r:id="rId8"/>
    <p:sldId id="272" r:id="rId9"/>
    <p:sldId id="274" r:id="rId10"/>
    <p:sldId id="273" r:id="rId11"/>
    <p:sldId id="264" r:id="rId12"/>
    <p:sldId id="266" r:id="rId13"/>
    <p:sldId id="267" r:id="rId14"/>
    <p:sldId id="269" r:id="rId15"/>
    <p:sldId id="276" r:id="rId16"/>
    <p:sldId id="277" r:id="rId17"/>
    <p:sldId id="270" r:id="rId18"/>
    <p:sldId id="265" r:id="rId19"/>
    <p:sldId id="275" r:id="rId20"/>
    <p:sldId id="259" r:id="rId21"/>
    <p:sldId id="282" r:id="rId22"/>
    <p:sldId id="279" r:id="rId23"/>
    <p:sldId id="278" r:id="rId24"/>
    <p:sldId id="280"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13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439994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57105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11315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93483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20615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30451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75128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8035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01073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62699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74929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3969F-7534-42C9-AC4E-67D4C67E3F04}" type="datetimeFigureOut">
              <a:rPr lang="zh-CN" altLang="en-US" smtClean="0"/>
              <a:t>2016/10/26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32461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s.google.com/youtube/v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vidstatsx.com/collage/top-10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Youtube</a:t>
            </a:r>
            <a:r>
              <a:rPr lang="zh-CN" altLang="en-US" dirty="0" smtClean="0"/>
              <a:t>的特点和采集方案</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01124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3 </a:t>
            </a:r>
            <a:r>
              <a:rPr lang="zh-CN" altLang="en-US" dirty="0" smtClean="0"/>
              <a:t>频道</a:t>
            </a:r>
            <a:r>
              <a:rPr lang="zh-CN" altLang="en-US" dirty="0"/>
              <a:t>多，没有特定明显的层级和</a:t>
            </a:r>
            <a:r>
              <a:rPr lang="zh-CN" altLang="en-US" dirty="0" smtClean="0"/>
              <a:t>规则（自动生成频道）</a:t>
            </a:r>
            <a:endParaRPr lang="zh-CN" altLang="en-US" dirty="0"/>
          </a:p>
        </p:txBody>
      </p:sp>
      <p:pic>
        <p:nvPicPr>
          <p:cNvPr id="4" name="内容占位符 3"/>
          <p:cNvPicPr>
            <a:picLocks noGrp="1" noChangeAspect="1"/>
          </p:cNvPicPr>
          <p:nvPr>
            <p:ph idx="1"/>
          </p:nvPr>
        </p:nvPicPr>
        <p:blipFill>
          <a:blip r:embed="rId2"/>
          <a:stretch>
            <a:fillRect/>
          </a:stretch>
        </p:blipFill>
        <p:spPr>
          <a:xfrm>
            <a:off x="975755" y="2074409"/>
            <a:ext cx="5269923" cy="2573683"/>
          </a:xfrm>
          <a:prstGeom prst="rect">
            <a:avLst/>
          </a:prstGeom>
        </p:spPr>
      </p:pic>
      <p:pic>
        <p:nvPicPr>
          <p:cNvPr id="5" name="图片 4"/>
          <p:cNvPicPr>
            <a:picLocks noChangeAspect="1"/>
          </p:cNvPicPr>
          <p:nvPr/>
        </p:nvPicPr>
        <p:blipFill>
          <a:blip r:embed="rId3"/>
          <a:stretch>
            <a:fillRect/>
          </a:stretch>
        </p:blipFill>
        <p:spPr>
          <a:xfrm>
            <a:off x="6515099" y="1166825"/>
            <a:ext cx="4128407" cy="5191340"/>
          </a:xfrm>
          <a:prstGeom prst="rect">
            <a:avLst/>
          </a:prstGeom>
        </p:spPr>
      </p:pic>
    </p:spTree>
    <p:extLst>
      <p:ext uri="{BB962C8B-B14F-4D97-AF65-F5344CB8AC3E}">
        <p14:creationId xmlns:p14="http://schemas.microsoft.com/office/powerpoint/2010/main" val="526352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特点</a:t>
            </a:r>
            <a:r>
              <a:rPr lang="en-US" altLang="zh-CN" dirty="0"/>
              <a:t>-4  </a:t>
            </a:r>
            <a:r>
              <a:rPr lang="zh-CN" altLang="en-US" dirty="0"/>
              <a:t>自带视频统计信息，</a:t>
            </a:r>
            <a:r>
              <a:rPr lang="zh-CN" altLang="en-US" dirty="0" smtClean="0"/>
              <a:t>解说词（机器识别）</a:t>
            </a:r>
            <a:r>
              <a:rPr lang="en-US" altLang="zh-CN" dirty="0"/>
              <a:t/>
            </a:r>
            <a:br>
              <a:rPr lang="en-US" altLang="zh-CN" dirty="0"/>
            </a:br>
            <a:r>
              <a:rPr lang="en-US" altLang="zh-CN" dirty="0"/>
              <a:t>              </a:t>
            </a:r>
            <a:r>
              <a:rPr lang="zh-CN" altLang="en-US" sz="2700" dirty="0"/>
              <a:t>（如果能够提取相当于详情页的文本内容）</a:t>
            </a:r>
            <a:endParaRPr lang="zh-CN" altLang="en-US" dirty="0"/>
          </a:p>
        </p:txBody>
      </p:sp>
      <p:pic>
        <p:nvPicPr>
          <p:cNvPr id="4" name="内容占位符 3"/>
          <p:cNvPicPr>
            <a:picLocks noGrp="1" noChangeAspect="1"/>
          </p:cNvPicPr>
          <p:nvPr>
            <p:ph idx="1"/>
          </p:nvPr>
        </p:nvPicPr>
        <p:blipFill>
          <a:blip r:embed="rId2"/>
          <a:stretch>
            <a:fillRect/>
          </a:stretch>
        </p:blipFill>
        <p:spPr>
          <a:xfrm>
            <a:off x="776742" y="1594848"/>
            <a:ext cx="6873193" cy="4594410"/>
          </a:xfrm>
          <a:prstGeom prst="rect">
            <a:avLst/>
          </a:prstGeom>
        </p:spPr>
      </p:pic>
    </p:spTree>
    <p:extLst>
      <p:ext uri="{BB962C8B-B14F-4D97-AF65-F5344CB8AC3E}">
        <p14:creationId xmlns:p14="http://schemas.microsoft.com/office/powerpoint/2010/main" val="340883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92836" y="1833245"/>
            <a:ext cx="6708889" cy="4575175"/>
          </a:xfrm>
          <a:prstGeom prst="rect">
            <a:avLst/>
          </a:prstGeom>
        </p:spPr>
      </p:pic>
      <p:sp>
        <p:nvSpPr>
          <p:cNvPr id="2" name="标题 1"/>
          <p:cNvSpPr>
            <a:spLocks noGrp="1"/>
          </p:cNvSpPr>
          <p:nvPr>
            <p:ph type="title"/>
          </p:nvPr>
        </p:nvSpPr>
        <p:spPr/>
        <p:txBody>
          <a:bodyPr>
            <a:normAutofit/>
          </a:bodyPr>
          <a:lstStyle/>
          <a:p>
            <a:r>
              <a:rPr lang="zh-CN" altLang="en-US" dirty="0"/>
              <a:t>特点</a:t>
            </a:r>
            <a:r>
              <a:rPr lang="en-US" altLang="zh-CN" dirty="0"/>
              <a:t>-4  </a:t>
            </a:r>
            <a:r>
              <a:rPr lang="zh-CN" altLang="en-US" dirty="0"/>
              <a:t>自带视频统计信息，</a:t>
            </a:r>
            <a:r>
              <a:rPr lang="zh-CN" altLang="en-US" dirty="0" smtClean="0"/>
              <a:t>解说词</a:t>
            </a:r>
            <a:r>
              <a:rPr lang="en-US" altLang="zh-CN" dirty="0" smtClean="0"/>
              <a:t/>
            </a:r>
            <a:br>
              <a:rPr lang="en-US" altLang="zh-CN" dirty="0" smtClean="0"/>
            </a:br>
            <a:r>
              <a:rPr lang="en-US" altLang="zh-CN" dirty="0"/>
              <a:t> </a:t>
            </a:r>
            <a:r>
              <a:rPr lang="en-US" altLang="zh-CN" dirty="0" smtClean="0"/>
              <a:t>             </a:t>
            </a:r>
            <a:r>
              <a:rPr lang="zh-CN" altLang="en-US" sz="2700" dirty="0" smtClean="0"/>
              <a:t>（如果能够提取相当于详情页的文本内容）</a:t>
            </a:r>
            <a:endParaRPr lang="zh-CN" altLang="en-US" sz="2700" dirty="0"/>
          </a:p>
        </p:txBody>
      </p:sp>
      <p:pic>
        <p:nvPicPr>
          <p:cNvPr id="4" name="内容占位符 3"/>
          <p:cNvPicPr>
            <a:picLocks noGrp="1" noChangeAspect="1"/>
          </p:cNvPicPr>
          <p:nvPr>
            <p:ph idx="1"/>
          </p:nvPr>
        </p:nvPicPr>
        <p:blipFill>
          <a:blip r:embed="rId3"/>
          <a:stretch>
            <a:fillRect/>
          </a:stretch>
        </p:blipFill>
        <p:spPr>
          <a:xfrm>
            <a:off x="5692258" y="1833245"/>
            <a:ext cx="5394723" cy="4351338"/>
          </a:xfrm>
          <a:prstGeom prst="rect">
            <a:avLst/>
          </a:prstGeom>
        </p:spPr>
      </p:pic>
    </p:spTree>
    <p:extLst>
      <p:ext uri="{BB962C8B-B14F-4D97-AF65-F5344CB8AC3E}">
        <p14:creationId xmlns:p14="http://schemas.microsoft.com/office/powerpoint/2010/main" val="251666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-5  </a:t>
            </a:r>
            <a:r>
              <a:rPr lang="zh-CN" altLang="en-US" dirty="0" smtClean="0"/>
              <a:t>自带过滤（时间，排序）方法，但是需要进入关键词检索。</a:t>
            </a:r>
            <a:endParaRPr lang="zh-CN" altLang="en-US" dirty="0"/>
          </a:p>
        </p:txBody>
      </p:sp>
      <p:pic>
        <p:nvPicPr>
          <p:cNvPr id="4" name="内容占位符 3"/>
          <p:cNvPicPr>
            <a:picLocks noGrp="1" noChangeAspect="1"/>
          </p:cNvPicPr>
          <p:nvPr>
            <p:ph idx="1"/>
          </p:nvPr>
        </p:nvPicPr>
        <p:blipFill>
          <a:blip r:embed="rId2"/>
          <a:stretch>
            <a:fillRect/>
          </a:stretch>
        </p:blipFill>
        <p:spPr>
          <a:xfrm>
            <a:off x="2326822" y="1690688"/>
            <a:ext cx="7071872" cy="4716939"/>
          </a:xfrm>
          <a:prstGeom prst="rect">
            <a:avLst/>
          </a:prstGeom>
        </p:spPr>
      </p:pic>
      <p:sp>
        <p:nvSpPr>
          <p:cNvPr id="5" name="矩形 4"/>
          <p:cNvSpPr/>
          <p:nvPr/>
        </p:nvSpPr>
        <p:spPr>
          <a:xfrm>
            <a:off x="4408715" y="2313213"/>
            <a:ext cx="547007" cy="1034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244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方案</a:t>
            </a:r>
            <a:r>
              <a:rPr lang="en-US" altLang="zh-CN" dirty="0" smtClean="0"/>
              <a:t>1  </a:t>
            </a:r>
            <a:r>
              <a:rPr lang="zh-CN" altLang="en-US" dirty="0"/>
              <a:t>通常</a:t>
            </a:r>
            <a:r>
              <a:rPr lang="zh-CN" altLang="en-US" dirty="0" smtClean="0"/>
              <a:t>的逐级采集  频道</a:t>
            </a:r>
            <a:r>
              <a:rPr lang="en-US" altLang="zh-CN" dirty="0" smtClean="0"/>
              <a:t>-&gt; </a:t>
            </a:r>
            <a:r>
              <a:rPr lang="zh-CN" altLang="en-US" dirty="0" smtClean="0"/>
              <a:t>列表</a:t>
            </a:r>
            <a:r>
              <a:rPr lang="en-US" altLang="zh-CN" dirty="0" smtClean="0"/>
              <a:t>-&gt;</a:t>
            </a:r>
            <a:r>
              <a:rPr lang="zh-CN" altLang="en-US" dirty="0" smtClean="0"/>
              <a:t>详情</a:t>
            </a:r>
            <a:endParaRPr lang="zh-CN" altLang="en-US" dirty="0"/>
          </a:p>
        </p:txBody>
      </p:sp>
      <p:sp>
        <p:nvSpPr>
          <p:cNvPr id="3" name="内容占位符 2"/>
          <p:cNvSpPr>
            <a:spLocks noGrp="1"/>
          </p:cNvSpPr>
          <p:nvPr>
            <p:ph idx="1"/>
          </p:nvPr>
        </p:nvSpPr>
        <p:spPr/>
        <p:txBody>
          <a:bodyPr/>
          <a:lstStyle/>
          <a:p>
            <a:r>
              <a:rPr lang="zh-CN" altLang="en-US" dirty="0" smtClean="0"/>
              <a:t>内容位置（国家）</a:t>
            </a:r>
            <a:r>
              <a:rPr lang="en-US" altLang="zh-CN" dirty="0" smtClean="0"/>
              <a:t>-&gt; </a:t>
            </a:r>
            <a:r>
              <a:rPr lang="zh-CN" altLang="en-US" dirty="0" smtClean="0"/>
              <a:t>频道 </a:t>
            </a:r>
            <a:r>
              <a:rPr lang="en-US" altLang="zh-CN" dirty="0" smtClean="0"/>
              <a:t>-&gt; </a:t>
            </a:r>
            <a:r>
              <a:rPr lang="zh-CN" altLang="en-US" dirty="0" smtClean="0"/>
              <a:t>列表 </a:t>
            </a:r>
            <a:r>
              <a:rPr lang="en-US" altLang="zh-CN" dirty="0" smtClean="0"/>
              <a:t>-&gt; </a:t>
            </a:r>
            <a:r>
              <a:rPr lang="zh-CN" altLang="en-US" dirty="0" smtClean="0"/>
              <a:t>视频文字信息 </a:t>
            </a:r>
            <a:endParaRPr lang="en-US" altLang="zh-CN" dirty="0" smtClean="0"/>
          </a:p>
          <a:p>
            <a:r>
              <a:rPr lang="zh-CN" altLang="en-US" dirty="0" smtClean="0"/>
              <a:t>获得列表过程中：需要破解不断地提取动态加载链接的规则</a:t>
            </a:r>
            <a:endParaRPr lang="zh-CN" altLang="en-US" dirty="0"/>
          </a:p>
        </p:txBody>
      </p:sp>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00"/>
                </a:solidFill>
                <a:effectLst/>
                <a:latin typeface="Arial" panose="020B0604020202020204" pitchFamily="34" charset="0"/>
                <a:ea typeface="Roboto"/>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808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方案</a:t>
            </a:r>
            <a:r>
              <a:rPr lang="en-US" altLang="zh-CN" dirty="0" smtClean="0"/>
              <a:t>-2</a:t>
            </a:r>
            <a:r>
              <a:rPr lang="zh-CN" altLang="en-US" dirty="0"/>
              <a:t> </a:t>
            </a:r>
            <a:r>
              <a:rPr lang="zh-CN" altLang="en-US" dirty="0" smtClean="0"/>
              <a:t>关键词检索</a:t>
            </a:r>
            <a:r>
              <a:rPr lang="en-US" altLang="zh-CN" dirty="0" smtClean="0"/>
              <a:t>+</a:t>
            </a:r>
            <a:r>
              <a:rPr lang="zh-CN" altLang="en-US" dirty="0" smtClean="0"/>
              <a:t>全部翻页</a:t>
            </a:r>
            <a:r>
              <a:rPr lang="en-US" altLang="zh-CN" dirty="0" smtClean="0"/>
              <a:t/>
            </a:r>
            <a:br>
              <a:rPr lang="en-US" altLang="zh-CN" dirty="0" smtClean="0"/>
            </a:br>
            <a:r>
              <a:rPr lang="en-US" altLang="zh-CN" dirty="0"/>
              <a:t> </a:t>
            </a:r>
            <a:r>
              <a:rPr lang="en-US" altLang="zh-CN" dirty="0" smtClean="0"/>
              <a:t>            </a:t>
            </a:r>
            <a:r>
              <a:rPr lang="en-US" altLang="zh-CN" sz="1800" dirty="0" smtClean="0"/>
              <a:t> </a:t>
            </a:r>
            <a:r>
              <a:rPr lang="zh-CN" altLang="en-US" sz="1800" dirty="0" smtClean="0"/>
              <a:t>例如： </a:t>
            </a:r>
            <a:r>
              <a:rPr lang="en-US" altLang="zh-CN" sz="1600" dirty="0" smtClean="0"/>
              <a:t>https</a:t>
            </a:r>
            <a:r>
              <a:rPr lang="en-US" altLang="zh-CN" sz="1600" dirty="0"/>
              <a:t>://www.youtube.com/results?search_query=</a:t>
            </a:r>
            <a:r>
              <a:rPr lang="en-US" altLang="zh-CN" sz="1600" dirty="0">
                <a:solidFill>
                  <a:srgbClr val="FF0000"/>
                </a:solidFill>
              </a:rPr>
              <a:t>obama</a:t>
            </a:r>
            <a:r>
              <a:rPr lang="en-US" altLang="zh-CN" sz="1600" dirty="0"/>
              <a:t>&amp;page=</a:t>
            </a:r>
            <a:r>
              <a:rPr lang="en-US" altLang="zh-CN" sz="1600" dirty="0">
                <a:solidFill>
                  <a:srgbClr val="FF0000"/>
                </a:solidFill>
              </a:rPr>
              <a:t>5</a:t>
            </a:r>
            <a:endParaRPr lang="zh-CN" altLang="en-US" sz="1600" dirty="0">
              <a:solidFill>
                <a:srgbClr val="FF0000"/>
              </a:solidFill>
            </a:endParaRPr>
          </a:p>
        </p:txBody>
      </p:sp>
      <p:pic>
        <p:nvPicPr>
          <p:cNvPr id="6" name="内容占位符 5"/>
          <p:cNvPicPr>
            <a:picLocks noGrp="1" noChangeAspect="1"/>
          </p:cNvPicPr>
          <p:nvPr>
            <p:ph idx="1"/>
          </p:nvPr>
        </p:nvPicPr>
        <p:blipFill>
          <a:blip r:embed="rId2"/>
          <a:stretch>
            <a:fillRect/>
          </a:stretch>
        </p:blipFill>
        <p:spPr>
          <a:xfrm>
            <a:off x="3689391" y="1795759"/>
            <a:ext cx="6201150" cy="4351338"/>
          </a:xfrm>
          <a:prstGeom prst="rect">
            <a:avLst/>
          </a:prstGeom>
        </p:spPr>
      </p:pic>
      <p:sp>
        <p:nvSpPr>
          <p:cNvPr id="8" name="矩形 7"/>
          <p:cNvSpPr/>
          <p:nvPr/>
        </p:nvSpPr>
        <p:spPr>
          <a:xfrm>
            <a:off x="530679" y="2771099"/>
            <a:ext cx="2465614" cy="1200329"/>
          </a:xfrm>
          <a:prstGeom prst="rect">
            <a:avLst/>
          </a:prstGeom>
        </p:spPr>
        <p:txBody>
          <a:bodyPr wrap="square">
            <a:spAutoFit/>
          </a:bodyPr>
          <a:lstStyle/>
          <a:p>
            <a:endParaRPr lang="zh-CN" altLang="en-US" dirty="0"/>
          </a:p>
          <a:p>
            <a:r>
              <a:rPr lang="zh-CN" altLang="en-US" dirty="0" smtClean="0"/>
              <a:t>问题变为如何使用关键词覆盖全站（或者热点）？</a:t>
            </a:r>
            <a:endParaRPr lang="zh-CN" altLang="en-US" dirty="0"/>
          </a:p>
        </p:txBody>
      </p:sp>
    </p:spTree>
    <p:extLst>
      <p:ext uri="{BB962C8B-B14F-4D97-AF65-F5344CB8AC3E}">
        <p14:creationId xmlns:p14="http://schemas.microsoft.com/office/powerpoint/2010/main" val="104682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0229" y="500062"/>
            <a:ext cx="10515600" cy="1325563"/>
          </a:xfrm>
        </p:spPr>
        <p:txBody>
          <a:bodyPr/>
          <a:lstStyle/>
          <a:p>
            <a:r>
              <a:rPr lang="zh-CN" altLang="en-US" dirty="0" smtClean="0"/>
              <a:t>使用</a:t>
            </a:r>
            <a:r>
              <a:rPr lang="en-US" altLang="zh-CN" dirty="0" smtClean="0"/>
              <a:t>google</a:t>
            </a:r>
            <a:r>
              <a:rPr lang="zh-CN" altLang="en-US" dirty="0" smtClean="0"/>
              <a:t>的</a:t>
            </a:r>
            <a:r>
              <a:rPr lang="en-US" altLang="zh-CN" dirty="0" smtClean="0"/>
              <a:t>Data API</a:t>
            </a:r>
            <a:r>
              <a:rPr lang="zh-CN" altLang="en-US" dirty="0" smtClean="0"/>
              <a:t>提取</a:t>
            </a:r>
            <a:r>
              <a:rPr lang="en-US" altLang="zh-CN" dirty="0" smtClean="0"/>
              <a:t>comments</a:t>
            </a:r>
            <a:r>
              <a:rPr lang="zh-CN" altLang="en-US" dirty="0" smtClean="0"/>
              <a:t>等信息。</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hlinkClick r:id="rId2"/>
              </a:rPr>
              <a:t>https://developers.google.com/youtube/v3</a:t>
            </a:r>
            <a:r>
              <a:rPr lang="en-US" altLang="zh-CN" dirty="0" smtClean="0">
                <a:hlinkClick r:id="rId2"/>
              </a:rPr>
              <a:t>/</a:t>
            </a:r>
            <a:r>
              <a:rPr lang="en-US" altLang="zh-CN" dirty="0" smtClean="0"/>
              <a:t>  </a:t>
            </a:r>
            <a:r>
              <a:rPr lang="zh-CN" altLang="en-US" dirty="0" smtClean="0"/>
              <a:t>需要</a:t>
            </a:r>
            <a:r>
              <a:rPr lang="en-US" altLang="zh-CN" dirty="0" smtClean="0"/>
              <a:t>google</a:t>
            </a:r>
            <a:r>
              <a:rPr lang="zh-CN" altLang="en-US" dirty="0" smtClean="0"/>
              <a:t>开发者账号？</a:t>
            </a:r>
            <a:endParaRPr lang="en-US" altLang="zh-CN" dirty="0" smtClean="0"/>
          </a:p>
          <a:p>
            <a:r>
              <a:rPr lang="en-US" altLang="zh-CN" dirty="0" smtClean="0"/>
              <a:t>V2</a:t>
            </a:r>
            <a:r>
              <a:rPr lang="zh-CN" altLang="en-US" dirty="0" smtClean="0"/>
              <a:t>有人反映不好用了。</a:t>
            </a:r>
            <a:endParaRPr lang="zh-CN" altLang="en-US" dirty="0"/>
          </a:p>
        </p:txBody>
      </p:sp>
    </p:spTree>
    <p:extLst>
      <p:ext uri="{BB962C8B-B14F-4D97-AF65-F5344CB8AC3E}">
        <p14:creationId xmlns:p14="http://schemas.microsoft.com/office/powerpoint/2010/main" val="138376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Google</a:t>
            </a:r>
            <a:r>
              <a:rPr lang="zh-CN" altLang="en-US" dirty="0" smtClean="0"/>
              <a:t>开发者账号</a:t>
            </a:r>
            <a:endParaRPr lang="zh-CN" altLang="en-US" dirty="0"/>
          </a:p>
        </p:txBody>
      </p:sp>
      <p:pic>
        <p:nvPicPr>
          <p:cNvPr id="4" name="内容占位符 3"/>
          <p:cNvPicPr>
            <a:picLocks noGrp="1" noChangeAspect="1"/>
          </p:cNvPicPr>
          <p:nvPr>
            <p:ph idx="1"/>
          </p:nvPr>
        </p:nvPicPr>
        <p:blipFill>
          <a:blip r:embed="rId2"/>
          <a:stretch>
            <a:fillRect/>
          </a:stretch>
        </p:blipFill>
        <p:spPr>
          <a:xfrm>
            <a:off x="2982700" y="1825625"/>
            <a:ext cx="6226600" cy="4351338"/>
          </a:xfrm>
          <a:prstGeom prst="rect">
            <a:avLst/>
          </a:prstGeom>
        </p:spPr>
      </p:pic>
    </p:spTree>
    <p:extLst>
      <p:ext uri="{BB962C8B-B14F-4D97-AF65-F5344CB8AC3E}">
        <p14:creationId xmlns:p14="http://schemas.microsoft.com/office/powerpoint/2010/main" val="230198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方案</a:t>
            </a:r>
            <a:r>
              <a:rPr lang="en-US" altLang="zh-CN" dirty="0" smtClean="0"/>
              <a:t>-3  </a:t>
            </a:r>
            <a:r>
              <a:rPr lang="zh-CN" altLang="en-US" dirty="0" smtClean="0"/>
              <a:t>利用现有的</a:t>
            </a:r>
            <a:r>
              <a:rPr lang="en-US" altLang="zh-CN" dirty="0" err="1" smtClean="0"/>
              <a:t>youtube</a:t>
            </a:r>
            <a:r>
              <a:rPr lang="zh-CN" altLang="en-US" dirty="0"/>
              <a:t>大数据</a:t>
            </a:r>
            <a:r>
              <a:rPr lang="zh-CN" altLang="en-US" dirty="0" smtClean="0"/>
              <a:t>网站 </a:t>
            </a:r>
            <a:r>
              <a:rPr lang="en-US" altLang="zh-CN" dirty="0" smtClean="0"/>
              <a:t>–     </a:t>
            </a:r>
            <a:br>
              <a:rPr lang="en-US" altLang="zh-CN" dirty="0" smtClean="0"/>
            </a:br>
            <a:r>
              <a:rPr lang="en-US" altLang="zh-CN" dirty="0"/>
              <a:t> </a:t>
            </a:r>
            <a:r>
              <a:rPr lang="en-US" altLang="zh-CN" dirty="0" smtClean="0"/>
              <a:t>         </a:t>
            </a:r>
            <a:r>
              <a:rPr lang="zh-CN" altLang="en-US" dirty="0" smtClean="0"/>
              <a:t>例如：</a:t>
            </a:r>
            <a:r>
              <a:rPr lang="en-US" altLang="zh-CN" dirty="0" err="1" smtClean="0"/>
              <a:t>Vidstatsx</a:t>
            </a:r>
            <a:r>
              <a:rPr lang="en-US" altLang="zh-CN" dirty="0" smtClean="0"/>
              <a:t>  </a:t>
            </a:r>
            <a:r>
              <a:rPr lang="zh-CN" altLang="en-US" dirty="0" smtClean="0"/>
              <a:t>提取热点</a:t>
            </a:r>
            <a:r>
              <a:rPr lang="en-US" altLang="zh-CN" dirty="0" smtClean="0"/>
              <a:t>/</a:t>
            </a:r>
            <a:r>
              <a:rPr lang="zh-CN" altLang="en-US" dirty="0" smtClean="0"/>
              <a:t>趋势的信息</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vidstatsx.com/collage/top-100</a:t>
            </a:r>
            <a:endParaRPr lang="en-US" altLang="zh-CN" dirty="0" smtClean="0"/>
          </a:p>
          <a:p>
            <a:endParaRPr lang="zh-CN" altLang="en-US" dirty="0"/>
          </a:p>
        </p:txBody>
      </p:sp>
      <p:pic>
        <p:nvPicPr>
          <p:cNvPr id="9" name="图片 8"/>
          <p:cNvPicPr>
            <a:picLocks noChangeAspect="1"/>
          </p:cNvPicPr>
          <p:nvPr/>
        </p:nvPicPr>
        <p:blipFill>
          <a:blip r:embed="rId3"/>
          <a:stretch>
            <a:fillRect/>
          </a:stretch>
        </p:blipFill>
        <p:spPr>
          <a:xfrm>
            <a:off x="2237013" y="2414346"/>
            <a:ext cx="6910387" cy="3595929"/>
          </a:xfrm>
          <a:prstGeom prst="rect">
            <a:avLst/>
          </a:prstGeom>
        </p:spPr>
      </p:pic>
    </p:spTree>
    <p:extLst>
      <p:ext uri="{BB962C8B-B14F-4D97-AF65-F5344CB8AC3E}">
        <p14:creationId xmlns:p14="http://schemas.microsoft.com/office/powerpoint/2010/main" val="104944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方案</a:t>
            </a:r>
            <a:r>
              <a:rPr lang="en-US" altLang="zh-CN" dirty="0"/>
              <a:t>3</a:t>
            </a:r>
            <a:r>
              <a:rPr lang="zh-CN" altLang="en-US" dirty="0"/>
              <a:t>）</a:t>
            </a:r>
            <a:r>
              <a:rPr lang="zh-CN" altLang="en-US" dirty="0" smtClean="0"/>
              <a:t>有</a:t>
            </a:r>
            <a:r>
              <a:rPr lang="en-US" altLang="zh-CN" dirty="0" err="1" smtClean="0"/>
              <a:t>youtube</a:t>
            </a:r>
            <a:r>
              <a:rPr lang="zh-CN" altLang="en-US" dirty="0"/>
              <a:t> </a:t>
            </a:r>
            <a:r>
              <a:rPr lang="en-US" altLang="zh-CN" dirty="0" smtClean="0"/>
              <a:t>video</a:t>
            </a:r>
            <a:r>
              <a:rPr lang="zh-CN" altLang="en-US" dirty="0" smtClean="0"/>
              <a:t>的链接，可进一步提取内容。</a:t>
            </a:r>
            <a:endParaRPr lang="zh-CN" altLang="en-US" dirty="0"/>
          </a:p>
        </p:txBody>
      </p:sp>
      <p:pic>
        <p:nvPicPr>
          <p:cNvPr id="4" name="内容占位符 3"/>
          <p:cNvPicPr>
            <a:picLocks noGrp="1" noChangeAspect="1"/>
          </p:cNvPicPr>
          <p:nvPr>
            <p:ph idx="1"/>
          </p:nvPr>
        </p:nvPicPr>
        <p:blipFill>
          <a:blip r:embed="rId2"/>
          <a:stretch>
            <a:fillRect/>
          </a:stretch>
        </p:blipFill>
        <p:spPr>
          <a:xfrm>
            <a:off x="3796393" y="1329581"/>
            <a:ext cx="5868813" cy="4978011"/>
          </a:xfrm>
          <a:prstGeom prst="rect">
            <a:avLst/>
          </a:prstGeom>
        </p:spPr>
      </p:pic>
    </p:spTree>
    <p:extLst>
      <p:ext uri="{BB962C8B-B14F-4D97-AF65-F5344CB8AC3E}">
        <p14:creationId xmlns:p14="http://schemas.microsoft.com/office/powerpoint/2010/main" val="38368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-1</a:t>
            </a:r>
            <a:r>
              <a:rPr lang="zh-CN" altLang="en-US" dirty="0"/>
              <a:t> </a:t>
            </a:r>
            <a:r>
              <a:rPr lang="zh-CN" altLang="en-US" dirty="0" smtClean="0"/>
              <a:t>  多语言，内容发布</a:t>
            </a:r>
            <a:r>
              <a:rPr lang="zh-CN" altLang="en-US" dirty="0"/>
              <a:t>位置（国家）多</a:t>
            </a:r>
          </a:p>
        </p:txBody>
      </p:sp>
      <p:pic>
        <p:nvPicPr>
          <p:cNvPr id="4" name="内容占位符 3"/>
          <p:cNvPicPr>
            <a:picLocks noGrp="1" noChangeAspect="1"/>
          </p:cNvPicPr>
          <p:nvPr>
            <p:ph idx="1"/>
          </p:nvPr>
        </p:nvPicPr>
        <p:blipFill>
          <a:blip r:embed="rId2"/>
          <a:stretch>
            <a:fillRect/>
          </a:stretch>
        </p:blipFill>
        <p:spPr>
          <a:xfrm>
            <a:off x="5792152" y="2676043"/>
            <a:ext cx="5798820" cy="1708399"/>
          </a:xfrm>
          <a:prstGeom prst="rect">
            <a:avLst/>
          </a:prstGeom>
        </p:spPr>
      </p:pic>
      <p:pic>
        <p:nvPicPr>
          <p:cNvPr id="5" name="图片 4"/>
          <p:cNvPicPr>
            <a:picLocks noChangeAspect="1"/>
          </p:cNvPicPr>
          <p:nvPr/>
        </p:nvPicPr>
        <p:blipFill>
          <a:blip r:embed="rId3"/>
          <a:stretch>
            <a:fillRect/>
          </a:stretch>
        </p:blipFill>
        <p:spPr>
          <a:xfrm>
            <a:off x="778223" y="1558375"/>
            <a:ext cx="5013929" cy="4792027"/>
          </a:xfrm>
          <a:prstGeom prst="rect">
            <a:avLst/>
          </a:prstGeom>
        </p:spPr>
      </p:pic>
      <p:sp>
        <p:nvSpPr>
          <p:cNvPr id="6" name="矩形 5"/>
          <p:cNvSpPr/>
          <p:nvPr/>
        </p:nvSpPr>
        <p:spPr>
          <a:xfrm>
            <a:off x="1943100" y="2933700"/>
            <a:ext cx="2918460" cy="388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92152" y="3141622"/>
            <a:ext cx="5660708" cy="1242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995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671" y="716189"/>
            <a:ext cx="3448050" cy="2435225"/>
          </a:xfrm>
        </p:spPr>
        <p:txBody>
          <a:bodyPr>
            <a:normAutofit fontScale="90000"/>
          </a:bodyPr>
          <a:lstStyle/>
          <a:p>
            <a:r>
              <a:rPr lang="zh-CN" altLang="en-US" dirty="0"/>
              <a:t>方案</a:t>
            </a:r>
            <a:r>
              <a:rPr lang="en-US" altLang="zh-CN" dirty="0"/>
              <a:t>3</a:t>
            </a:r>
            <a:r>
              <a:rPr lang="zh-CN" altLang="en-US" dirty="0" smtClean="0"/>
              <a:t>）</a:t>
            </a:r>
            <a:r>
              <a:rPr lang="en-US" altLang="zh-CN" dirty="0" smtClean="0"/>
              <a:t/>
            </a:r>
            <a:br>
              <a:rPr lang="en-US" altLang="zh-CN" dirty="0" smtClean="0"/>
            </a:br>
            <a:r>
              <a:rPr lang="zh-CN" altLang="en-US" dirty="0" smtClean="0"/>
              <a:t> </a:t>
            </a:r>
            <a:r>
              <a:rPr lang="en-US" altLang="zh-CN" dirty="0" smtClean="0"/>
              <a:t>Top 1000</a:t>
            </a:r>
            <a:r>
              <a:rPr lang="zh-CN" altLang="en-US" dirty="0" smtClean="0"/>
              <a:t>频道</a:t>
            </a:r>
            <a:r>
              <a:rPr lang="en-US" altLang="zh-CN" dirty="0"/>
              <a:t/>
            </a:r>
            <a:br>
              <a:rPr lang="en-US" altLang="zh-CN" dirty="0"/>
            </a:br>
            <a:r>
              <a:rPr lang="zh-CN" altLang="en-US" dirty="0" smtClean="0"/>
              <a:t>影响力</a:t>
            </a:r>
            <a:endParaRPr lang="zh-CN" altLang="en-US" dirty="0"/>
          </a:p>
        </p:txBody>
      </p:sp>
      <p:pic>
        <p:nvPicPr>
          <p:cNvPr id="2050" name="Picture 2" descr="http://www.199it.com/wp-content/uploads/2012/10/1350094165657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5974" y="-16634057"/>
            <a:ext cx="8060776" cy="3075610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3410" y="5931281"/>
            <a:ext cx="5961755" cy="369332"/>
          </a:xfrm>
          <a:prstGeom prst="rect">
            <a:avLst/>
          </a:prstGeom>
        </p:spPr>
        <p:txBody>
          <a:bodyPr wrap="square">
            <a:spAutoFit/>
          </a:bodyPr>
          <a:lstStyle/>
          <a:p>
            <a:r>
              <a:rPr lang="en-US" altLang="zh-CN" dirty="0">
                <a:solidFill>
                  <a:srgbClr val="00B0F0"/>
                </a:solidFill>
              </a:rPr>
              <a:t>http://www.36dsj.com/archives/52053</a:t>
            </a:r>
            <a:endParaRPr lang="zh-CN" altLang="en-US" dirty="0">
              <a:solidFill>
                <a:srgbClr val="00B0F0"/>
              </a:solidFill>
            </a:endParaRPr>
          </a:p>
        </p:txBody>
      </p:sp>
    </p:spTree>
    <p:extLst>
      <p:ext uri="{BB962C8B-B14F-4D97-AF65-F5344CB8AC3E}">
        <p14:creationId xmlns:p14="http://schemas.microsoft.com/office/powerpoint/2010/main" val="136246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channel</a:t>
            </a:r>
            <a:r>
              <a:rPr lang="zh-CN" altLang="en-US" dirty="0"/>
              <a:t>是上传视频的集合。</a:t>
            </a:r>
            <a:r>
              <a:rPr lang="zh-CN" altLang="en-US" dirty="0"/>
              <a:t/>
            </a:r>
            <a:br>
              <a:rPr lang="zh-CN" altLang="en-US" dirty="0"/>
            </a:br>
            <a:r>
              <a:rPr lang="en-US" altLang="zh-CN" dirty="0"/>
              <a:t>playlist</a:t>
            </a:r>
            <a:r>
              <a:rPr lang="zh-CN" altLang="en-US" dirty="0"/>
              <a:t>是你播放视频的集合。</a:t>
            </a:r>
            <a:endParaRPr lang="zh-CN" altLang="en-US" dirty="0"/>
          </a:p>
        </p:txBody>
      </p:sp>
    </p:spTree>
    <p:extLst>
      <p:ext uri="{BB962C8B-B14F-4D97-AF65-F5344CB8AC3E}">
        <p14:creationId xmlns:p14="http://schemas.microsoft.com/office/powerpoint/2010/main" val="6963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281792" y="1352123"/>
            <a:ext cx="8556823" cy="5423890"/>
          </a:xfrm>
          <a:prstGeom prst="rect">
            <a:avLst/>
          </a:prstGeom>
        </p:spPr>
      </p:pic>
      <p:sp>
        <p:nvSpPr>
          <p:cNvPr id="5" name="标题 1"/>
          <p:cNvSpPr>
            <a:spLocks noGrp="1"/>
          </p:cNvSpPr>
          <p:nvPr>
            <p:ph type="title"/>
          </p:nvPr>
        </p:nvSpPr>
        <p:spPr>
          <a:xfrm>
            <a:off x="838200" y="299811"/>
            <a:ext cx="10515600" cy="1325563"/>
          </a:xfrm>
        </p:spPr>
        <p:txBody>
          <a:bodyPr/>
          <a:lstStyle/>
          <a:p>
            <a:r>
              <a:rPr lang="en-US" altLang="zh-CN" dirty="0" err="1" smtClean="0"/>
              <a:t>Youtube</a:t>
            </a:r>
            <a:r>
              <a:rPr lang="en-US" altLang="zh-CN" dirty="0" smtClean="0"/>
              <a:t>-dl</a:t>
            </a:r>
            <a:endParaRPr lang="zh-CN" altLang="en-US" dirty="0"/>
          </a:p>
        </p:txBody>
      </p:sp>
    </p:spTree>
    <p:extLst>
      <p:ext uri="{BB962C8B-B14F-4D97-AF65-F5344CB8AC3E}">
        <p14:creationId xmlns:p14="http://schemas.microsoft.com/office/powerpoint/2010/main" val="238861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Youtube</a:t>
            </a:r>
            <a:r>
              <a:rPr lang="en-US" altLang="zh-CN" dirty="0" smtClean="0"/>
              <a:t>-dl</a:t>
            </a:r>
            <a:endParaRPr lang="zh-CN" altLang="en-US" dirty="0"/>
          </a:p>
        </p:txBody>
      </p:sp>
      <p:sp>
        <p:nvSpPr>
          <p:cNvPr id="4" name="Rectangle 1"/>
          <p:cNvSpPr>
            <a:spLocks noGrp="1" noChangeArrowheads="1"/>
          </p:cNvSpPr>
          <p:nvPr>
            <p:ph idx="1"/>
          </p:nvPr>
        </p:nvSpPr>
        <p:spPr bwMode="auto">
          <a:xfrm>
            <a:off x="838199" y="2479459"/>
            <a:ext cx="10665278" cy="378565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youtube-dl.exe "</a:t>
            </a:r>
            <a:r>
              <a:rPr lang="en-US" altLang="zh-CN" sz="1000" dirty="0">
                <a:solidFill>
                  <a:srgbClr val="F8F8F2"/>
                </a:solidFill>
                <a:latin typeface="DejaVu Sans Mono" panose="020B0609030804020204" pitchFamily="49" charset="0"/>
                <a:cs typeface="DejaVu Sans Mono" panose="020B0609030804020204" pitchFamily="49" charset="0"/>
              </a:rPr>
              <a:t>https://www.youtube.com/user/TEDtalksDirector/playlists" --skip-download --</a:t>
            </a:r>
          </a:p>
          <a:p>
            <a:pPr marL="0" lvl="0" indent="0" eaLnBrk="0" fontAlgn="base" hangingPunct="0">
              <a:lnSpc>
                <a:spcPct val="100000"/>
              </a:lnSpc>
              <a:spcBef>
                <a:spcPct val="0"/>
              </a:spcBef>
              <a:spcAft>
                <a:spcPct val="0"/>
              </a:spcAft>
              <a:buNone/>
            </a:pPr>
            <a:r>
              <a:rPr lang="en-US" altLang="zh-CN" sz="1000" dirty="0">
                <a:solidFill>
                  <a:srgbClr val="F8F8F2"/>
                </a:solidFill>
                <a:latin typeface="DejaVu Sans Mono" panose="020B0609030804020204" pitchFamily="49" charset="0"/>
                <a:cs typeface="DejaVu Sans Mono" panose="020B0609030804020204" pitchFamily="49" charset="0"/>
              </a:rPr>
              <a:t>simulate --get-</a:t>
            </a:r>
            <a:r>
              <a:rPr lang="en-US" altLang="zh-CN" sz="1000" dirty="0" err="1">
                <a:solidFill>
                  <a:srgbClr val="F8F8F2"/>
                </a:solidFill>
                <a:latin typeface="DejaVu Sans Mono" panose="020B0609030804020204" pitchFamily="49" charset="0"/>
                <a:cs typeface="DejaVu Sans Mono" panose="020B0609030804020204" pitchFamily="49" charset="0"/>
              </a:rPr>
              <a:t>url</a:t>
            </a:r>
            <a:r>
              <a:rPr lang="en-US" altLang="zh-CN" sz="1000" dirty="0">
                <a:solidFill>
                  <a:srgbClr val="F8F8F2"/>
                </a:solidFill>
                <a:latin typeface="DejaVu Sans Mono" panose="020B0609030804020204" pitchFamily="49" charset="0"/>
                <a:cs typeface="DejaVu Sans Mono" panose="020B0609030804020204" pitchFamily="49" charset="0"/>
              </a:rPr>
              <a:t> --get-id  --get-title --</a:t>
            </a:r>
            <a:r>
              <a:rPr lang="en-US" altLang="zh-CN" sz="1000" dirty="0" smtClean="0">
                <a:solidFill>
                  <a:srgbClr val="F8F8F2"/>
                </a:solidFill>
                <a:latin typeface="DejaVu Sans Mono" panose="020B0609030804020204" pitchFamily="49" charset="0"/>
                <a:cs typeface="DejaVu Sans Mono" panose="020B0609030804020204" pitchFamily="49" charset="0"/>
              </a:rPr>
              <a:t>get-description&gt;all.log]</a:t>
            </a:r>
          </a:p>
          <a:p>
            <a:pPr marL="0" lvl="0" indent="0" eaLnBrk="0" fontAlgn="base" hangingPunct="0">
              <a:lnSpc>
                <a:spcPct val="100000"/>
              </a:lnSpc>
              <a:spcBef>
                <a:spcPct val="0"/>
              </a:spcBef>
              <a:spcAft>
                <a:spcPct val="0"/>
              </a:spcAft>
              <a:buNone/>
            </a:pPr>
            <a:endParaRPr lang="en-US" altLang="zh-CN" sz="1000" dirty="0" smtClean="0">
              <a:solidFill>
                <a:srgbClr val="F8F8F2"/>
              </a:solidFill>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get-title]</a:t>
            </a:r>
            <a:endParaRPr lang="en-US" altLang="zh-CN" sz="1000" dirty="0">
              <a:solidFill>
                <a:srgbClr val="F8F8F2"/>
              </a:solidFill>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How Syria's architecture laid the foundation for brutal war | Marwa Al-Sabouni</a:t>
            </a: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get-id]</a:t>
            </a: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8yqAD0MX3Zk</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--get-description</a:t>
            </a:r>
            <a:r>
              <a:rPr lang="en-US" altLang="zh-CN" sz="1000" dirty="0" smtClean="0">
                <a:solidFill>
                  <a:srgbClr val="F8F8F2"/>
                </a:solidFill>
                <a:latin typeface="DejaVu Sans Mono" panose="020B0609030804020204" pitchFamily="49" charset="0"/>
                <a:cs typeface="DejaVu Sans Mono" panose="020B0609030804020204" pitchFamily="49" charset="0"/>
              </a:rPr>
              <a:t>]</a:t>
            </a: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What caused the war in Syria? Oppression, drought and religious differences all played key roles, but Marwa Al-Sabouni suggests another reason: architecture. Speaking to us over the Internet from Homs, where for the last six years she has watched the war tear her city apart, Al-Sabouni suggests that Syria's architecture divided its once tolerant and multicultural society into single-identity enclaves defined by class and religion. The country's future now depends on how it chooses to rebuild.</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Find closed captions and translated subtitles in many languages at http://www.ted.com/translate</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Follow TED news on Twitter: http://www.twitter.com/tednews</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Like TED on Facebook: https://www.facebook.com/TED</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Subscribe to our channel: http://www.youtube.com/user/TEDtalksDirector</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矩形 4"/>
          <p:cNvSpPr/>
          <p:nvPr/>
        </p:nvSpPr>
        <p:spPr>
          <a:xfrm>
            <a:off x="838199" y="1690688"/>
            <a:ext cx="10599965" cy="646331"/>
          </a:xfrm>
          <a:prstGeom prst="rect">
            <a:avLst/>
          </a:prstGeom>
        </p:spPr>
        <p:txBody>
          <a:bodyPr wrap="square">
            <a:spAutoFit/>
          </a:bodyPr>
          <a:lstStyle/>
          <a:p>
            <a:r>
              <a:rPr lang="zh-CN" altLang="en-US" dirty="0" smtClean="0"/>
              <a:t>youtube</a:t>
            </a:r>
            <a:r>
              <a:rPr lang="zh-CN" altLang="en-US" dirty="0"/>
              <a:t>-dl.exe "https://www.youtube.com/user/TEDtalksDirector/playlists" </a:t>
            </a:r>
            <a:endParaRPr lang="en-US" altLang="zh-CN" dirty="0" smtClean="0"/>
          </a:p>
          <a:p>
            <a:r>
              <a:rPr lang="zh-CN" altLang="en-US" dirty="0" smtClean="0"/>
              <a:t>--</a:t>
            </a:r>
            <a:r>
              <a:rPr lang="zh-CN" altLang="en-US" dirty="0"/>
              <a:t>skip-download </a:t>
            </a:r>
            <a:r>
              <a:rPr lang="zh-CN" altLang="en-US" dirty="0" smtClean="0"/>
              <a:t>--simulate --</a:t>
            </a:r>
            <a:r>
              <a:rPr lang="zh-CN" altLang="en-US" dirty="0"/>
              <a:t>get-url </a:t>
            </a:r>
            <a:r>
              <a:rPr lang="zh-CN" altLang="en-US" dirty="0" smtClean="0"/>
              <a:t>--</a:t>
            </a:r>
            <a:r>
              <a:rPr lang="zh-CN" altLang="en-US" dirty="0"/>
              <a:t>get-id  --get-title --get-description --write-</a:t>
            </a:r>
            <a:r>
              <a:rPr lang="zh-CN" altLang="en-US" dirty="0" smtClean="0"/>
              <a:t>sub</a:t>
            </a:r>
            <a:endParaRPr lang="zh-CN" altLang="en-US" dirty="0"/>
          </a:p>
        </p:txBody>
      </p:sp>
    </p:spTree>
    <p:extLst>
      <p:ext uri="{BB962C8B-B14F-4D97-AF65-F5344CB8AC3E}">
        <p14:creationId xmlns:p14="http://schemas.microsoft.com/office/powerpoint/2010/main" val="414522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提取字幕</a:t>
            </a:r>
            <a:r>
              <a:rPr lang="zh-CN" altLang="en-US" sz="2000" dirty="0" smtClean="0"/>
              <a:t>（不下载视频）</a:t>
            </a:r>
            <a:endParaRPr lang="zh-CN" altLang="en-US" sz="2000" dirty="0"/>
          </a:p>
        </p:txBody>
      </p:sp>
      <p:pic>
        <p:nvPicPr>
          <p:cNvPr id="6" name="内容占位符 5"/>
          <p:cNvPicPr>
            <a:picLocks noGrp="1" noChangeAspect="1"/>
          </p:cNvPicPr>
          <p:nvPr>
            <p:ph idx="1"/>
          </p:nvPr>
        </p:nvPicPr>
        <p:blipFill>
          <a:blip r:embed="rId2"/>
          <a:stretch>
            <a:fillRect/>
          </a:stretch>
        </p:blipFill>
        <p:spPr>
          <a:xfrm>
            <a:off x="1011009" y="2250742"/>
            <a:ext cx="2891519" cy="4171372"/>
          </a:xfrm>
          <a:prstGeom prst="rect">
            <a:avLst/>
          </a:prstGeom>
        </p:spPr>
      </p:pic>
      <p:sp>
        <p:nvSpPr>
          <p:cNvPr id="4" name="矩形 3"/>
          <p:cNvSpPr/>
          <p:nvPr/>
        </p:nvSpPr>
        <p:spPr>
          <a:xfrm>
            <a:off x="838200" y="1611772"/>
            <a:ext cx="10515600" cy="369332"/>
          </a:xfrm>
          <a:prstGeom prst="rect">
            <a:avLst/>
          </a:prstGeom>
        </p:spPr>
        <p:txBody>
          <a:bodyPr wrap="square">
            <a:spAutoFit/>
          </a:bodyPr>
          <a:lstStyle/>
          <a:p>
            <a:r>
              <a:rPr lang="zh-CN" altLang="en-US" dirty="0"/>
              <a:t>&gt;youtube-dl --skip-download --write-sub  https://www.youtube.com/watch?v=0TjgZbVdOLA</a:t>
            </a:r>
          </a:p>
        </p:txBody>
      </p:sp>
      <p:pic>
        <p:nvPicPr>
          <p:cNvPr id="5" name="图片 4"/>
          <p:cNvPicPr>
            <a:picLocks noChangeAspect="1"/>
          </p:cNvPicPr>
          <p:nvPr/>
        </p:nvPicPr>
        <p:blipFill>
          <a:blip r:embed="rId3"/>
          <a:stretch>
            <a:fillRect/>
          </a:stretch>
        </p:blipFill>
        <p:spPr>
          <a:xfrm>
            <a:off x="1011010" y="1981103"/>
            <a:ext cx="8418739" cy="269639"/>
          </a:xfrm>
          <a:prstGeom prst="rect">
            <a:avLst/>
          </a:prstGeom>
        </p:spPr>
      </p:pic>
    </p:spTree>
    <p:extLst>
      <p:ext uri="{BB962C8B-B14F-4D97-AF65-F5344CB8AC3E}">
        <p14:creationId xmlns:p14="http://schemas.microsoft.com/office/powerpoint/2010/main" val="384205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314" y="283482"/>
            <a:ext cx="3193596" cy="1063625"/>
          </a:xfrm>
        </p:spPr>
        <p:txBody>
          <a:bodyPr/>
          <a:lstStyle/>
          <a:p>
            <a:r>
              <a:rPr lang="zh-CN" altLang="en-US" dirty="0" smtClean="0"/>
              <a:t>--</a:t>
            </a:r>
            <a:r>
              <a:rPr lang="zh-CN" altLang="en-US" dirty="0"/>
              <a:t>print-json </a:t>
            </a:r>
          </a:p>
        </p:txBody>
      </p:sp>
      <p:pic>
        <p:nvPicPr>
          <p:cNvPr id="5" name="内容占位符 4"/>
          <p:cNvPicPr>
            <a:picLocks noGrp="1" noChangeAspect="1"/>
          </p:cNvPicPr>
          <p:nvPr>
            <p:ph idx="1"/>
          </p:nvPr>
        </p:nvPicPr>
        <p:blipFill>
          <a:blip r:embed="rId2"/>
          <a:stretch>
            <a:fillRect/>
          </a:stretch>
        </p:blipFill>
        <p:spPr>
          <a:xfrm>
            <a:off x="3867149" y="365125"/>
            <a:ext cx="8109857" cy="6320702"/>
          </a:xfrm>
          <a:prstGeom prst="rect">
            <a:avLst/>
          </a:prstGeom>
        </p:spPr>
      </p:pic>
      <p:sp>
        <p:nvSpPr>
          <p:cNvPr id="6" name="矩形 5"/>
          <p:cNvSpPr/>
          <p:nvPr/>
        </p:nvSpPr>
        <p:spPr>
          <a:xfrm>
            <a:off x="423181" y="2039924"/>
            <a:ext cx="3216729" cy="1754326"/>
          </a:xfrm>
          <a:prstGeom prst="rect">
            <a:avLst/>
          </a:prstGeom>
        </p:spPr>
        <p:txBody>
          <a:bodyPr wrap="square">
            <a:spAutoFit/>
          </a:bodyPr>
          <a:lstStyle/>
          <a:p>
            <a:r>
              <a:rPr lang="zh-CN" altLang="en-US" dirty="0" smtClean="0"/>
              <a:t>youtube</a:t>
            </a:r>
            <a:r>
              <a:rPr lang="zh-CN" altLang="en-US" dirty="0"/>
              <a:t>-dl </a:t>
            </a:r>
            <a:endParaRPr lang="en-US" altLang="zh-CN" dirty="0" smtClean="0"/>
          </a:p>
          <a:p>
            <a:r>
              <a:rPr lang="zh-CN" altLang="en-US" dirty="0" smtClean="0"/>
              <a:t>--</a:t>
            </a:r>
            <a:r>
              <a:rPr lang="zh-CN" altLang="en-US" dirty="0"/>
              <a:t>skip-download </a:t>
            </a:r>
            <a:endParaRPr lang="en-US" altLang="zh-CN" dirty="0" smtClean="0"/>
          </a:p>
          <a:p>
            <a:r>
              <a:rPr lang="zh-CN" altLang="en-US" dirty="0" smtClean="0">
                <a:solidFill>
                  <a:srgbClr val="FF0000"/>
                </a:solidFill>
              </a:rPr>
              <a:t>--</a:t>
            </a:r>
            <a:r>
              <a:rPr lang="zh-CN" altLang="en-US" dirty="0">
                <a:solidFill>
                  <a:srgbClr val="FF0000"/>
                </a:solidFill>
              </a:rPr>
              <a:t>print-json </a:t>
            </a:r>
            <a:r>
              <a:rPr lang="zh-CN" altLang="en-US" dirty="0"/>
              <a:t>"https://www.youtube.com/watch?v=smkyor</a:t>
            </a:r>
          </a:p>
          <a:p>
            <a:r>
              <a:rPr lang="zh-CN" altLang="en-US" dirty="0"/>
              <a:t>C5qwc</a:t>
            </a:r>
            <a:r>
              <a:rPr lang="zh-CN" altLang="en-US" dirty="0" smtClean="0"/>
              <a:t>"</a:t>
            </a:r>
            <a:endParaRPr lang="zh-CN" altLang="en-US" dirty="0"/>
          </a:p>
        </p:txBody>
      </p:sp>
      <p:sp>
        <p:nvSpPr>
          <p:cNvPr id="7" name="Rectangle 1"/>
          <p:cNvSpPr>
            <a:spLocks noChangeArrowheads="1"/>
          </p:cNvSpPr>
          <p:nvPr/>
        </p:nvSpPr>
        <p:spPr bwMode="auto">
          <a:xfrm>
            <a:off x="555171" y="1461785"/>
            <a:ext cx="2857500"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Be quiet and </a:t>
            </a:r>
            <a:r>
              <a:rPr kumimoji="0" lang="zh-CN" altLang="zh-CN" sz="9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print the video information as JSON</a:t>
            </a:r>
            <a:r>
              <a:rPr kumimoji="0" lang="zh-CN" altLang="zh-CN"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(video is still being downloaded).</a:t>
            </a: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655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USA</a:t>
            </a:r>
            <a:endParaRPr lang="zh-CN" altLang="en-US" dirty="0"/>
          </a:p>
        </p:txBody>
      </p:sp>
      <p:pic>
        <p:nvPicPr>
          <p:cNvPr id="7" name="内容占位符 6"/>
          <p:cNvPicPr>
            <a:picLocks noGrp="1" noChangeAspect="1"/>
          </p:cNvPicPr>
          <p:nvPr>
            <p:ph idx="1"/>
          </p:nvPr>
        </p:nvPicPr>
        <p:blipFill>
          <a:blip r:embed="rId2"/>
          <a:stretch>
            <a:fillRect/>
          </a:stretch>
        </p:blipFill>
        <p:spPr>
          <a:xfrm>
            <a:off x="2039146" y="1825625"/>
            <a:ext cx="8113707" cy="4351338"/>
          </a:xfrm>
          <a:prstGeom prst="rect">
            <a:avLst/>
          </a:prstGeom>
        </p:spPr>
      </p:pic>
    </p:spTree>
    <p:extLst>
      <p:ext uri="{BB962C8B-B14F-4D97-AF65-F5344CB8AC3E}">
        <p14:creationId xmlns:p14="http://schemas.microsoft.com/office/powerpoint/2010/main" val="87870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台湾</a:t>
            </a:r>
            <a:endParaRPr lang="zh-CN" altLang="en-US" dirty="0"/>
          </a:p>
        </p:txBody>
      </p:sp>
      <p:pic>
        <p:nvPicPr>
          <p:cNvPr id="4" name="内容占位符 3"/>
          <p:cNvPicPr>
            <a:picLocks noGrp="1" noChangeAspect="1"/>
          </p:cNvPicPr>
          <p:nvPr>
            <p:ph idx="1"/>
          </p:nvPr>
        </p:nvPicPr>
        <p:blipFill>
          <a:blip r:embed="rId2"/>
          <a:stretch>
            <a:fillRect/>
          </a:stretch>
        </p:blipFill>
        <p:spPr>
          <a:xfrm>
            <a:off x="2361102" y="1825625"/>
            <a:ext cx="7469796" cy="4351338"/>
          </a:xfrm>
          <a:prstGeom prst="rect">
            <a:avLst/>
          </a:prstGeom>
        </p:spPr>
      </p:pic>
    </p:spTree>
    <p:extLst>
      <p:ext uri="{BB962C8B-B14F-4D97-AF65-F5344CB8AC3E}">
        <p14:creationId xmlns:p14="http://schemas.microsoft.com/office/powerpoint/2010/main" val="108081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t>
            </a:r>
            <a:r>
              <a:rPr lang="en-US" altLang="zh-CN" dirty="0" smtClean="0"/>
              <a:t>apan</a:t>
            </a:r>
            <a:endParaRPr lang="zh-CN" altLang="en-US" dirty="0"/>
          </a:p>
        </p:txBody>
      </p:sp>
      <p:pic>
        <p:nvPicPr>
          <p:cNvPr id="4" name="内容占位符 3"/>
          <p:cNvPicPr>
            <a:picLocks noGrp="1" noChangeAspect="1"/>
          </p:cNvPicPr>
          <p:nvPr>
            <p:ph idx="1"/>
          </p:nvPr>
        </p:nvPicPr>
        <p:blipFill>
          <a:blip r:embed="rId2"/>
          <a:stretch>
            <a:fillRect/>
          </a:stretch>
        </p:blipFill>
        <p:spPr>
          <a:xfrm>
            <a:off x="2361102" y="1825625"/>
            <a:ext cx="7469796" cy="4351338"/>
          </a:xfrm>
          <a:prstGeom prst="rect">
            <a:avLst/>
          </a:prstGeom>
        </p:spPr>
      </p:pic>
    </p:spTree>
    <p:extLst>
      <p:ext uri="{BB962C8B-B14F-4D97-AF65-F5344CB8AC3E}">
        <p14:creationId xmlns:p14="http://schemas.microsoft.com/office/powerpoint/2010/main" val="179657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586" y="1807066"/>
            <a:ext cx="5151664" cy="4719031"/>
          </a:xfrm>
          <a:prstGeom prst="rect">
            <a:avLst/>
          </a:prstGeom>
        </p:spPr>
      </p:pic>
      <p:sp>
        <p:nvSpPr>
          <p:cNvPr id="2" name="标题 1"/>
          <p:cNvSpPr>
            <a:spLocks noGrp="1"/>
          </p:cNvSpPr>
          <p:nvPr>
            <p:ph type="title"/>
          </p:nvPr>
        </p:nvSpPr>
        <p:spPr/>
        <p:txBody>
          <a:bodyPr>
            <a:normAutofit/>
          </a:bodyPr>
          <a:lstStyle/>
          <a:p>
            <a:r>
              <a:rPr lang="zh-CN" altLang="en-US" dirty="0"/>
              <a:t>特点</a:t>
            </a:r>
            <a:r>
              <a:rPr lang="en-US" altLang="zh-CN" dirty="0" smtClean="0"/>
              <a:t>-2   </a:t>
            </a:r>
            <a:r>
              <a:rPr lang="zh-CN" altLang="en-US" dirty="0" smtClean="0"/>
              <a:t>列表页动态生成</a:t>
            </a:r>
            <a:r>
              <a:rPr lang="en-US" altLang="zh-CN" dirty="0" smtClean="0"/>
              <a:t/>
            </a:r>
            <a:br>
              <a:rPr lang="en-US" altLang="zh-CN" dirty="0" smtClean="0"/>
            </a:br>
            <a:r>
              <a:rPr lang="en-US" altLang="zh-CN" dirty="0"/>
              <a:t> </a:t>
            </a:r>
            <a:r>
              <a:rPr lang="en-US" altLang="zh-CN" dirty="0" smtClean="0"/>
              <a:t>                 </a:t>
            </a:r>
            <a:r>
              <a:rPr lang="en-US" altLang="zh-CN" sz="2400" dirty="0" smtClean="0"/>
              <a:t>load more</a:t>
            </a:r>
            <a:r>
              <a:rPr lang="zh-CN" altLang="en-US" sz="2400" dirty="0" smtClean="0"/>
              <a:t>之后还有动态加载的</a:t>
            </a:r>
            <a:r>
              <a:rPr lang="en-US" altLang="zh-CN" sz="2400" dirty="0"/>
              <a:t>load </a:t>
            </a:r>
            <a:r>
              <a:rPr lang="en-US" altLang="zh-CN" sz="2400" dirty="0" smtClean="0"/>
              <a:t>more</a:t>
            </a:r>
            <a:r>
              <a:rPr lang="zh-CN" altLang="en-US" sz="2400" dirty="0" smtClean="0"/>
              <a:t>。。。</a:t>
            </a:r>
            <a:endParaRPr lang="zh-CN" altLang="en-US" sz="2400" dirty="0"/>
          </a:p>
        </p:txBody>
      </p:sp>
      <p:sp>
        <p:nvSpPr>
          <p:cNvPr id="3" name="内容占位符 2"/>
          <p:cNvSpPr>
            <a:spLocks noGrp="1"/>
          </p:cNvSpPr>
          <p:nvPr>
            <p:ph idx="1"/>
          </p:nvPr>
        </p:nvSpPr>
        <p:spPr>
          <a:xfrm>
            <a:off x="5747656" y="1807066"/>
            <a:ext cx="5606143" cy="4719031"/>
          </a:xfrm>
        </p:spPr>
        <p:txBody>
          <a:bodyPr>
            <a:normAutofit fontScale="47500" lnSpcReduction="20000"/>
          </a:bodyPr>
          <a:lstStyle/>
          <a:p>
            <a:pPr marL="0" indent="0">
              <a:buNone/>
            </a:pPr>
            <a:r>
              <a:rPr lang="en-US" altLang="zh-CN" dirty="0"/>
              <a:t> &lt;button class="</a:t>
            </a:r>
            <a:r>
              <a:rPr lang="en-US" altLang="zh-CN" dirty="0" err="1"/>
              <a:t>yt</a:t>
            </a:r>
            <a:r>
              <a:rPr lang="en-US" altLang="zh-CN" dirty="0"/>
              <a:t>-</a:t>
            </a:r>
            <a:r>
              <a:rPr lang="en-US" altLang="zh-CN" dirty="0" err="1"/>
              <a:t>uix</a:t>
            </a:r>
            <a:r>
              <a:rPr lang="en-US" altLang="zh-CN" dirty="0"/>
              <a:t>-button </a:t>
            </a:r>
            <a:r>
              <a:rPr lang="en-US" altLang="zh-CN" dirty="0" err="1"/>
              <a:t>yt</a:t>
            </a:r>
            <a:r>
              <a:rPr lang="en-US" altLang="zh-CN" dirty="0"/>
              <a:t>-</a:t>
            </a:r>
            <a:r>
              <a:rPr lang="en-US" altLang="zh-CN" dirty="0" err="1"/>
              <a:t>uix</a:t>
            </a:r>
            <a:r>
              <a:rPr lang="en-US" altLang="zh-CN" dirty="0"/>
              <a:t>-button-size-default </a:t>
            </a:r>
            <a:r>
              <a:rPr lang="en-US" altLang="zh-CN" dirty="0" err="1"/>
              <a:t>yt</a:t>
            </a:r>
            <a:r>
              <a:rPr lang="en-US" altLang="zh-CN" dirty="0"/>
              <a:t>-</a:t>
            </a:r>
            <a:r>
              <a:rPr lang="en-US" altLang="zh-CN" dirty="0" err="1"/>
              <a:t>uix</a:t>
            </a:r>
            <a:r>
              <a:rPr lang="en-US" altLang="zh-CN" dirty="0"/>
              <a:t>-button-default load-more-button </a:t>
            </a:r>
            <a:r>
              <a:rPr lang="en-US" altLang="zh-CN" dirty="0" err="1"/>
              <a:t>yt</a:t>
            </a:r>
            <a:r>
              <a:rPr lang="en-US" altLang="zh-CN" dirty="0"/>
              <a:t>-</a:t>
            </a:r>
            <a:r>
              <a:rPr lang="en-US" altLang="zh-CN" dirty="0" err="1"/>
              <a:t>uix</a:t>
            </a:r>
            <a:r>
              <a:rPr lang="en-US" altLang="zh-CN" dirty="0"/>
              <a:t>-load-more browse-items-load-more-button </a:t>
            </a:r>
            <a:r>
              <a:rPr lang="en-US" altLang="zh-CN" dirty="0" err="1"/>
              <a:t>scrolldetect</a:t>
            </a:r>
            <a:r>
              <a:rPr lang="en-US" altLang="zh-CN" dirty="0"/>
              <a:t>" type="button" </a:t>
            </a:r>
            <a:r>
              <a:rPr lang="en-US" altLang="zh-CN" dirty="0" err="1"/>
              <a:t>onclick</a:t>
            </a:r>
            <a:r>
              <a:rPr lang="en-US" altLang="zh-CN" dirty="0"/>
              <a:t>=";return false;" aria-label="Load more</a:t>
            </a:r>
          </a:p>
          <a:p>
            <a:pPr marL="0" indent="0">
              <a:buNone/>
            </a:pPr>
            <a:r>
              <a:rPr lang="en-US" altLang="zh-CN" dirty="0"/>
              <a:t>" data-</a:t>
            </a:r>
            <a:r>
              <a:rPr lang="en-US" altLang="zh-CN" dirty="0" err="1"/>
              <a:t>uix</a:t>
            </a:r>
            <a:r>
              <a:rPr lang="en-US" altLang="zh-CN" dirty="0"/>
              <a:t>-load-more-</a:t>
            </a:r>
            <a:r>
              <a:rPr lang="en-US" altLang="zh-CN" dirty="0" err="1"/>
              <a:t>href</a:t>
            </a:r>
            <a:r>
              <a:rPr lang="en-US" altLang="zh-CN" dirty="0">
                <a:solidFill>
                  <a:srgbClr val="00B0F0"/>
                </a:solidFill>
              </a:rPr>
              <a:t>="/</a:t>
            </a:r>
            <a:r>
              <a:rPr lang="en-US" altLang="zh-CN" dirty="0" err="1">
                <a:solidFill>
                  <a:srgbClr val="00B0F0"/>
                </a:solidFill>
              </a:rPr>
              <a:t>browse_ajax?action_continuation</a:t>
            </a:r>
            <a:r>
              <a:rPr lang="en-US" altLang="zh-CN" dirty="0">
                <a:solidFill>
                  <a:srgbClr val="00B0F0"/>
                </a:solidFill>
              </a:rPr>
              <a:t>=1&amp;amp;continuation=4qmFsgJ5Eg9GRXdoYXRfdG9fd2F0Y2gaZENBaDZSME5wWjBGQlIxWjFRVUZHU1ZOM1FVSldWazFCUVZGQ1IxSllaRzlaV0ZKbVpFYzVabVF5UmpCWk1tZEJRVkZCUVVGUlJVSkJRVUZDUlVGbldYcHpVM0V4V1cweWVuZEpCAA%253D%253D&amp;amp;direct_render=1&amp;amp;target_id=section-list-635127</a:t>
            </a:r>
            <a:r>
              <a:rPr lang="en-US" altLang="zh-CN" dirty="0"/>
              <a:t>" data-</a:t>
            </a:r>
            <a:r>
              <a:rPr lang="en-US" altLang="zh-CN" dirty="0" err="1"/>
              <a:t>scrolldetect</a:t>
            </a:r>
            <a:r>
              <a:rPr lang="en-US" altLang="zh-CN" dirty="0"/>
              <a:t>-callback="load-more-auto" data-</a:t>
            </a:r>
            <a:r>
              <a:rPr lang="en-US" altLang="zh-CN" dirty="0" err="1"/>
              <a:t>uix</a:t>
            </a:r>
            <a:r>
              <a:rPr lang="en-US" altLang="zh-CN" dirty="0"/>
              <a:t>-load-more-target-id="section-list-635127" data-</a:t>
            </a:r>
            <a:r>
              <a:rPr lang="en-US" altLang="zh-CN" dirty="0" err="1"/>
              <a:t>scrolldetect</a:t>
            </a:r>
            <a:r>
              <a:rPr lang="en-US" altLang="zh-CN" dirty="0"/>
              <a:t>-offset="600"&gt;&lt;span class="</a:t>
            </a:r>
            <a:r>
              <a:rPr lang="en-US" altLang="zh-CN" dirty="0" err="1"/>
              <a:t>yt</a:t>
            </a:r>
            <a:r>
              <a:rPr lang="en-US" altLang="zh-CN" dirty="0"/>
              <a:t>-</a:t>
            </a:r>
            <a:r>
              <a:rPr lang="en-US" altLang="zh-CN" dirty="0" err="1"/>
              <a:t>uix</a:t>
            </a:r>
            <a:r>
              <a:rPr lang="en-US" altLang="zh-CN" dirty="0"/>
              <a:t>-button-content"&gt;  &lt;span class="load-more-loading hid"&gt;</a:t>
            </a:r>
          </a:p>
          <a:p>
            <a:pPr marL="0" indent="0">
              <a:buNone/>
            </a:pPr>
            <a:r>
              <a:rPr lang="en-US" altLang="zh-CN" dirty="0"/>
              <a:t>      &lt;span class="</a:t>
            </a:r>
            <a:r>
              <a:rPr lang="en-US" altLang="zh-CN" dirty="0" err="1"/>
              <a:t>yt</a:t>
            </a:r>
            <a:r>
              <a:rPr lang="en-US" altLang="zh-CN" dirty="0"/>
              <a:t>-spinner"&gt;</a:t>
            </a:r>
          </a:p>
          <a:p>
            <a:pPr marL="0" indent="0">
              <a:buNone/>
            </a:pPr>
            <a:r>
              <a:rPr lang="en-US" altLang="zh-CN" dirty="0"/>
              <a:t>      &lt;span title="Loading icon" class="</a:t>
            </a:r>
            <a:r>
              <a:rPr lang="en-US" altLang="zh-CN" dirty="0" err="1"/>
              <a:t>yt</a:t>
            </a:r>
            <a:r>
              <a:rPr lang="en-US" altLang="zh-CN" dirty="0"/>
              <a:t>-spinner-</a:t>
            </a:r>
            <a:r>
              <a:rPr lang="en-US" altLang="zh-CN" dirty="0" err="1"/>
              <a:t>img</a:t>
            </a:r>
            <a:r>
              <a:rPr lang="en-US" altLang="zh-CN" dirty="0"/>
              <a:t>  </a:t>
            </a:r>
            <a:r>
              <a:rPr lang="en-US" altLang="zh-CN" dirty="0" err="1"/>
              <a:t>yt</a:t>
            </a:r>
            <a:r>
              <a:rPr lang="en-US" altLang="zh-CN" dirty="0"/>
              <a:t>-sprite"&gt;&lt;/span</a:t>
            </a:r>
            <a:r>
              <a:rPr lang="en-US" altLang="zh-CN" dirty="0" smtClean="0"/>
              <a:t>&gt;</a:t>
            </a:r>
            <a:endParaRPr lang="en-US" altLang="zh-CN" dirty="0"/>
          </a:p>
          <a:p>
            <a:pPr marL="0" indent="0">
              <a:buNone/>
            </a:pPr>
            <a:r>
              <a:rPr lang="en-US" altLang="zh-CN" dirty="0"/>
              <a:t>Loading...</a:t>
            </a:r>
          </a:p>
          <a:p>
            <a:pPr marL="0" indent="0">
              <a:buNone/>
            </a:pPr>
            <a:r>
              <a:rPr lang="en-US" altLang="zh-CN" dirty="0"/>
              <a:t>  &lt;/span</a:t>
            </a:r>
            <a:r>
              <a:rPr lang="en-US" altLang="zh-CN" dirty="0" smtClean="0"/>
              <a:t>&gt;</a:t>
            </a:r>
            <a:endParaRPr lang="en-US" altLang="zh-CN" dirty="0"/>
          </a:p>
          <a:p>
            <a:pPr marL="0" indent="0">
              <a:buNone/>
            </a:pPr>
            <a:r>
              <a:rPr lang="en-US" altLang="zh-CN" dirty="0"/>
              <a:t>  &lt;/span&gt;</a:t>
            </a:r>
          </a:p>
          <a:p>
            <a:pPr marL="0" indent="0">
              <a:buNone/>
            </a:pPr>
            <a:r>
              <a:rPr lang="en-US" altLang="zh-CN" dirty="0"/>
              <a:t>  &lt;span class="load-more-text"&gt;</a:t>
            </a:r>
          </a:p>
          <a:p>
            <a:pPr marL="0" indent="0">
              <a:buNone/>
            </a:pPr>
            <a:r>
              <a:rPr lang="en-US" altLang="zh-CN" sz="5000" b="1" dirty="0"/>
              <a:t>    Load </a:t>
            </a:r>
            <a:r>
              <a:rPr lang="en-US" altLang="zh-CN" sz="5000" b="1" dirty="0" smtClean="0"/>
              <a:t>more</a:t>
            </a:r>
            <a:endParaRPr lang="en-US" altLang="zh-CN" dirty="0"/>
          </a:p>
          <a:p>
            <a:pPr marL="0" indent="0">
              <a:buNone/>
            </a:pPr>
            <a:r>
              <a:rPr lang="en-US" altLang="zh-CN" dirty="0"/>
              <a:t>  &lt;/span&gt;</a:t>
            </a:r>
          </a:p>
          <a:p>
            <a:pPr marL="0" indent="0">
              <a:buNone/>
            </a:pPr>
            <a:r>
              <a:rPr lang="en-US" altLang="zh-CN" dirty="0"/>
              <a:t>&lt;/span&gt;&lt;/button&gt;</a:t>
            </a:r>
            <a:endParaRPr lang="zh-CN" altLang="en-US" dirty="0"/>
          </a:p>
        </p:txBody>
      </p:sp>
    </p:spTree>
    <p:extLst>
      <p:ext uri="{BB962C8B-B14F-4D97-AF65-F5344CB8AC3E}">
        <p14:creationId xmlns:p14="http://schemas.microsoft.com/office/powerpoint/2010/main" val="344621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-3 </a:t>
            </a:r>
            <a:r>
              <a:rPr lang="zh-CN" altLang="en-US" dirty="0" smtClean="0"/>
              <a:t>频道多，没有特定明显的层级和规则</a:t>
            </a:r>
            <a:endParaRPr lang="zh-CN" altLang="en-US" dirty="0"/>
          </a:p>
        </p:txBody>
      </p:sp>
      <p:pic>
        <p:nvPicPr>
          <p:cNvPr id="4" name="内容占位符 3"/>
          <p:cNvPicPr>
            <a:picLocks noGrp="1" noChangeAspect="1"/>
          </p:cNvPicPr>
          <p:nvPr>
            <p:ph idx="1"/>
          </p:nvPr>
        </p:nvPicPr>
        <p:blipFill>
          <a:blip r:embed="rId2"/>
          <a:stretch>
            <a:fillRect/>
          </a:stretch>
        </p:blipFill>
        <p:spPr>
          <a:xfrm>
            <a:off x="2203539" y="1825625"/>
            <a:ext cx="7784922" cy="4351338"/>
          </a:xfrm>
          <a:prstGeom prst="rect">
            <a:avLst/>
          </a:prstGeom>
        </p:spPr>
      </p:pic>
    </p:spTree>
    <p:extLst>
      <p:ext uri="{BB962C8B-B14F-4D97-AF65-F5344CB8AC3E}">
        <p14:creationId xmlns:p14="http://schemas.microsoft.com/office/powerpoint/2010/main" val="48796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特点</a:t>
            </a:r>
            <a:r>
              <a:rPr lang="en-US" altLang="zh-CN" dirty="0"/>
              <a:t>-</a:t>
            </a:r>
            <a:r>
              <a:rPr lang="en-US" altLang="zh-CN" dirty="0" smtClean="0"/>
              <a:t>3 </a:t>
            </a:r>
            <a:r>
              <a:rPr lang="zh-CN" altLang="en-US" dirty="0" smtClean="0"/>
              <a:t>频道</a:t>
            </a:r>
            <a:r>
              <a:rPr lang="zh-CN" altLang="en-US" dirty="0"/>
              <a:t>多，没有特定明显的层级和规则</a:t>
            </a:r>
          </a:p>
        </p:txBody>
      </p:sp>
      <p:pic>
        <p:nvPicPr>
          <p:cNvPr id="4" name="内容占位符 3"/>
          <p:cNvPicPr>
            <a:picLocks noGrp="1" noChangeAspect="1"/>
          </p:cNvPicPr>
          <p:nvPr>
            <p:ph idx="1"/>
          </p:nvPr>
        </p:nvPicPr>
        <p:blipFill>
          <a:blip r:embed="rId2"/>
          <a:stretch>
            <a:fillRect/>
          </a:stretch>
        </p:blipFill>
        <p:spPr>
          <a:xfrm>
            <a:off x="5808459" y="1845810"/>
            <a:ext cx="5284083" cy="3701596"/>
          </a:xfrm>
          <a:prstGeom prst="rect">
            <a:avLst/>
          </a:prstGeom>
        </p:spPr>
      </p:pic>
      <p:pic>
        <p:nvPicPr>
          <p:cNvPr id="6" name="图片 5"/>
          <p:cNvPicPr>
            <a:picLocks noChangeAspect="1"/>
          </p:cNvPicPr>
          <p:nvPr/>
        </p:nvPicPr>
        <p:blipFill>
          <a:blip r:embed="rId3"/>
          <a:stretch>
            <a:fillRect/>
          </a:stretch>
        </p:blipFill>
        <p:spPr>
          <a:xfrm>
            <a:off x="742301" y="1764167"/>
            <a:ext cx="4870216" cy="4620069"/>
          </a:xfrm>
          <a:prstGeom prst="rect">
            <a:avLst/>
          </a:prstGeom>
        </p:spPr>
      </p:pic>
      <p:sp>
        <p:nvSpPr>
          <p:cNvPr id="7" name="矩形 6"/>
          <p:cNvSpPr/>
          <p:nvPr/>
        </p:nvSpPr>
        <p:spPr>
          <a:xfrm>
            <a:off x="7617279" y="2016579"/>
            <a:ext cx="2041071"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并</a:t>
            </a:r>
            <a:r>
              <a:rPr lang="zh-CN" altLang="en-US" dirty="0" smtClean="0"/>
              <a:t>不等价于左侧主题的全部频道</a:t>
            </a:r>
            <a:endParaRPr lang="zh-CN" altLang="en-US" dirty="0"/>
          </a:p>
        </p:txBody>
      </p:sp>
    </p:spTree>
    <p:extLst>
      <p:ext uri="{BB962C8B-B14F-4D97-AF65-F5344CB8AC3E}">
        <p14:creationId xmlns:p14="http://schemas.microsoft.com/office/powerpoint/2010/main" val="248339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特点</a:t>
            </a:r>
            <a:r>
              <a:rPr lang="en-US" altLang="zh-CN" dirty="0"/>
              <a:t>-3 </a:t>
            </a:r>
            <a:r>
              <a:rPr lang="zh-CN" altLang="en-US" dirty="0"/>
              <a:t>频道多，没有特定明显的层级和规则</a:t>
            </a:r>
          </a:p>
        </p:txBody>
      </p:sp>
      <p:pic>
        <p:nvPicPr>
          <p:cNvPr id="4" name="内容占位符 3"/>
          <p:cNvPicPr>
            <a:picLocks noGrp="1" noChangeAspect="1"/>
          </p:cNvPicPr>
          <p:nvPr>
            <p:ph idx="1"/>
          </p:nvPr>
        </p:nvPicPr>
        <p:blipFill>
          <a:blip r:embed="rId2"/>
          <a:stretch>
            <a:fillRect/>
          </a:stretch>
        </p:blipFill>
        <p:spPr>
          <a:xfrm>
            <a:off x="3309283" y="1825625"/>
            <a:ext cx="5573433" cy="4351338"/>
          </a:xfrm>
          <a:prstGeom prst="rect">
            <a:avLst/>
          </a:prstGeom>
        </p:spPr>
      </p:pic>
      <p:sp>
        <p:nvSpPr>
          <p:cNvPr id="5" name="矩形 4"/>
          <p:cNvSpPr/>
          <p:nvPr/>
        </p:nvSpPr>
        <p:spPr>
          <a:xfrm>
            <a:off x="310244" y="2669721"/>
            <a:ext cx="3951514" cy="1126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播放列表较为规则，但是取得全部列表，仍然是不停的动态请求。</a:t>
            </a:r>
            <a:endParaRPr lang="zh-CN" altLang="en-US" dirty="0"/>
          </a:p>
        </p:txBody>
      </p:sp>
    </p:spTree>
    <p:extLst>
      <p:ext uri="{BB962C8B-B14F-4D97-AF65-F5344CB8AC3E}">
        <p14:creationId xmlns:p14="http://schemas.microsoft.com/office/powerpoint/2010/main" val="2230742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2204</TotalTime>
  <Words>568</Words>
  <Application>Microsoft Office PowerPoint</Application>
  <PresentationFormat>宽屏</PresentationFormat>
  <Paragraphs>64</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Roboto</vt:lpstr>
      <vt:lpstr>宋体</vt:lpstr>
      <vt:lpstr>Arial</vt:lpstr>
      <vt:lpstr>Calibri</vt:lpstr>
      <vt:lpstr>Calibri Light</vt:lpstr>
      <vt:lpstr>Consolas</vt:lpstr>
      <vt:lpstr>DejaVu Sans Mono</vt:lpstr>
      <vt:lpstr>Office 主题</vt:lpstr>
      <vt:lpstr>Youtube的特点和采集方案</vt:lpstr>
      <vt:lpstr>特点-1   多语言，内容发布位置（国家）多</vt:lpstr>
      <vt:lpstr>USA</vt:lpstr>
      <vt:lpstr>台湾</vt:lpstr>
      <vt:lpstr>Japan</vt:lpstr>
      <vt:lpstr>特点-2   列表页动态生成                   load more之后还有动态加载的load more。。。</vt:lpstr>
      <vt:lpstr>特点-3 频道多，没有特定明显的层级和规则</vt:lpstr>
      <vt:lpstr>特点-3 频道多，没有特定明显的层级和规则</vt:lpstr>
      <vt:lpstr>特点-3 频道多，没有特定明显的层级和规则</vt:lpstr>
      <vt:lpstr>特点3 频道多，没有特定明显的层级和规则（自动生成频道）</vt:lpstr>
      <vt:lpstr>特点-4  自带视频统计信息，解说词（机器识别）               （如果能够提取相当于详情页的文本内容）</vt:lpstr>
      <vt:lpstr>特点-4  自带视频统计信息，解说词               （如果能够提取相当于详情页的文本内容）</vt:lpstr>
      <vt:lpstr>特点-5  自带过滤（时间，排序）方法，但是需要进入关键词检索。</vt:lpstr>
      <vt:lpstr>方案1  通常的逐级采集  频道-&gt; 列表-&gt;详情</vt:lpstr>
      <vt:lpstr>方案-2 关键词检索+全部翻页               例如： https://www.youtube.com/results?search_query=obama&amp;page=5</vt:lpstr>
      <vt:lpstr>使用google的Data API提取comments等信息。 </vt:lpstr>
      <vt:lpstr>Google开发者账号</vt:lpstr>
      <vt:lpstr>方案-3  利用现有的youtube大数据网站 –                例如：Vidstatsx  提取热点/趋势的信息</vt:lpstr>
      <vt:lpstr>方案3）有youtube video的链接，可进一步提取内容。</vt:lpstr>
      <vt:lpstr>方案3）  Top 1000频道 影响力</vt:lpstr>
      <vt:lpstr>PowerPoint 演示文稿</vt:lpstr>
      <vt:lpstr>Youtube-dl</vt:lpstr>
      <vt:lpstr>Youtube-dl</vt:lpstr>
      <vt:lpstr>提取字幕（不下载视频）</vt:lpstr>
      <vt:lpstr>--print-json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ZHXG</dc:creator>
  <cp:lastModifiedBy>ZHXG</cp:lastModifiedBy>
  <cp:revision>94</cp:revision>
  <dcterms:created xsi:type="dcterms:W3CDTF">2016-09-29T01:34:09Z</dcterms:created>
  <dcterms:modified xsi:type="dcterms:W3CDTF">2016-10-26T08:35:43Z</dcterms:modified>
</cp:coreProperties>
</file>